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283" r:id="rId4"/>
    <p:sldId id="284" r:id="rId5"/>
    <p:sldId id="427" r:id="rId6"/>
    <p:sldId id="428" r:id="rId7"/>
    <p:sldId id="426" r:id="rId8"/>
    <p:sldId id="286" r:id="rId9"/>
    <p:sldId id="287" r:id="rId10"/>
    <p:sldId id="288" r:id="rId11"/>
    <p:sldId id="290" r:id="rId12"/>
    <p:sldId id="289" r:id="rId13"/>
    <p:sldId id="425" r:id="rId14"/>
    <p:sldId id="421" r:id="rId15"/>
    <p:sldId id="291" r:id="rId16"/>
    <p:sldId id="293" r:id="rId17"/>
    <p:sldId id="294" r:id="rId18"/>
    <p:sldId id="295" r:id="rId19"/>
    <p:sldId id="292" r:id="rId20"/>
    <p:sldId id="408" r:id="rId21"/>
    <p:sldId id="407" r:id="rId22"/>
    <p:sldId id="409" r:id="rId23"/>
    <p:sldId id="410" r:id="rId24"/>
    <p:sldId id="411" r:id="rId25"/>
    <p:sldId id="412" r:id="rId26"/>
    <p:sldId id="42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Function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Sheet1!$G$4:$G$12</c:f>
              <c:numCache>
                <c:formatCode>General</c:formatCode>
                <c:ptCount val="9"/>
                <c:pt idx="0">
                  <c:v>6</c:v>
                </c:pt>
                <c:pt idx="1">
                  <c:v>6.1851851851849631</c:v>
                </c:pt>
                <c:pt idx="2">
                  <c:v>5.9259270370357031</c:v>
                </c:pt>
                <c:pt idx="3">
                  <c:v>5.0000039999959984</c:v>
                </c:pt>
                <c:pt idx="4">
                  <c:v>3.1851945185096273</c:v>
                </c:pt>
                <c:pt idx="5">
                  <c:v>0.25927703702036631</c:v>
                </c:pt>
                <c:pt idx="6">
                  <c:v>-3.9999700000280107</c:v>
                </c:pt>
                <c:pt idx="7">
                  <c:v>-9.8147681481917175</c:v>
                </c:pt>
                <c:pt idx="8">
                  <c:v>-17.40733896302698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51-9E40-8AF9-C498714EFD9A}"/>
            </c:ext>
          </c:extLst>
        </c:ser>
        <c:ser>
          <c:idx val="1"/>
          <c:order val="1"/>
          <c:tx>
            <c:v>Forward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Sheet1!$D$4:$D$12</c:f>
              <c:numCache>
                <c:formatCode>General</c:formatCode>
                <c:ptCount val="9"/>
                <c:pt idx="0">
                  <c:v>6</c:v>
                </c:pt>
                <c:pt idx="1">
                  <c:v>6.3333329999999997</c:v>
                </c:pt>
                <c:pt idx="2">
                  <c:v>6.3333334444438885</c:v>
                </c:pt>
                <c:pt idx="3">
                  <c:v>5.7777797777754438</c:v>
                </c:pt>
                <c:pt idx="4">
                  <c:v>4.4444504444384432</c:v>
                </c:pt>
                <c:pt idx="5">
                  <c:v>2.1111238888766639</c:v>
                </c:pt>
                <c:pt idx="6">
                  <c:v>-1.4444214444661156</c:v>
                </c:pt>
                <c:pt idx="7">
                  <c:v>-6.444407111146119</c:v>
                </c:pt>
                <c:pt idx="8">
                  <c:v>-13.111054666719564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51-9E40-8AF9-C498714EFD9A}"/>
            </c:ext>
          </c:extLst>
        </c:ser>
        <c:ser>
          <c:idx val="2"/>
          <c:order val="2"/>
          <c:tx>
            <c:v>Backward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Sheet1!$E$4:$E$12</c:f>
              <c:numCache>
                <c:formatCode>General</c:formatCode>
                <c:ptCount val="9"/>
                <c:pt idx="0">
                  <c:v>6</c:v>
                </c:pt>
                <c:pt idx="1">
                  <c:v>6.0000004444438888</c:v>
                </c:pt>
                <c:pt idx="2">
                  <c:v>5.4444467777754442</c:v>
                </c:pt>
                <c:pt idx="3">
                  <c:v>4.1111174444384435</c:v>
                </c:pt>
                <c:pt idx="4">
                  <c:v>1.7777908888766643</c:v>
                </c:pt>
                <c:pt idx="5">
                  <c:v>-1.7777544444661153</c:v>
                </c:pt>
                <c:pt idx="6">
                  <c:v>-6.7777401111461186</c:v>
                </c:pt>
                <c:pt idx="7">
                  <c:v>-13.444387666719564</c:v>
                </c:pt>
                <c:pt idx="8">
                  <c:v>-21.99991866674268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951-9E40-8AF9-C498714EF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936224"/>
        <c:axId val="508343024"/>
      </c:scatterChart>
      <c:valAx>
        <c:axId val="507936224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343024"/>
        <c:crosses val="autoZero"/>
        <c:crossBetween val="midCat"/>
      </c:valAx>
      <c:valAx>
        <c:axId val="50834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36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6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7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5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822"/>
            <a:ext cx="10972800" cy="1068387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036"/>
            <a:ext cx="10972800" cy="4796129"/>
          </a:xfrm>
        </p:spPr>
        <p:txBody>
          <a:bodyPr>
            <a:noAutofit/>
          </a:bodyPr>
          <a:lstStyle/>
          <a:p>
            <a:r>
              <a:rPr lang="en-US" sz="2000" dirty="0"/>
              <a:t>Exam on Feb. 3</a:t>
            </a:r>
          </a:p>
          <a:p>
            <a:r>
              <a:rPr lang="en-US" sz="2000" dirty="0"/>
              <a:t>Will cover all classes through this Thursday</a:t>
            </a:r>
          </a:p>
          <a:p>
            <a:r>
              <a:rPr lang="en-US" sz="2000" dirty="0"/>
              <a:t>Will contain both conceptual and work-through problems</a:t>
            </a:r>
          </a:p>
          <a:p>
            <a:r>
              <a:rPr lang="en-US" sz="2000" dirty="0"/>
              <a:t>Major topics covered:</a:t>
            </a:r>
          </a:p>
          <a:p>
            <a:pPr lvl="1"/>
            <a:r>
              <a:rPr lang="en-US" sz="2000" dirty="0"/>
              <a:t>Fuel types; Heat generation; Reactor Systems; Fuel fabrication; Heat transfer; Analytical solution to heat transfer; Numerical solution to heat transfer; Thermal conductivity; Operational Limits</a:t>
            </a:r>
          </a:p>
          <a:p>
            <a:r>
              <a:rPr lang="en-US" sz="2000" dirty="0"/>
              <a:t>In-person: during class time</a:t>
            </a:r>
          </a:p>
          <a:p>
            <a:r>
              <a:rPr lang="en-US" sz="2000" dirty="0"/>
              <a:t>Online: total of 1.5 hours to complete the exam (class period plus 15-minute buffer)</a:t>
            </a:r>
          </a:p>
          <a:p>
            <a:r>
              <a:rPr lang="en-US" sz="2000" dirty="0"/>
              <a:t>Distance students: please schedule your exam with me, otherwise it will be assumed you will be completing it during class time</a:t>
            </a:r>
          </a:p>
          <a:p>
            <a:r>
              <a:rPr lang="en-US" sz="2000" dirty="0"/>
              <a:t>In person students: Option to complete in person during class, or online during the class period</a:t>
            </a:r>
          </a:p>
          <a:p>
            <a:r>
              <a:rPr lang="en-US" sz="2000" dirty="0"/>
              <a:t>Next time will be partial lecture and partial problem session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9A42-6012-CC49-B1ED-18DCBFCE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Integration From Class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173F8B-53D7-6249-B8DE-3D3A80BC93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937579"/>
              </p:ext>
            </p:extLst>
          </p:nvPr>
        </p:nvGraphicFramePr>
        <p:xfrm>
          <a:off x="609600" y="2857500"/>
          <a:ext cx="57785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70462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7541042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4433376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528180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273821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35887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788129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forward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backward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2609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504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1.333333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1.3333E-06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6.333333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6.00000044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6.18518519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44678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1.666666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-1.6666627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6.33333344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5.44444678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5.92592704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757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1.999999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-3.999992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5.77777978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4.11111744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5.000004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86926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2.333332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-6.9999867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4.44445044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1.77779089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3.18519452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20824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2.666665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-10.666647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2.11112389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-1.7777544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0.25927704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899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2.999998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-14.999972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-1.4444214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-6.7777401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-3.99997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90068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3.333331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-19.999963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-6.4444071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-13.444388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-9.8147681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21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3.666664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-25.666619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-13.111055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-21.999919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-17.407339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24922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DA89-1B61-2445-800A-FA8FA644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25D1E11-5FFE-2F4B-BE2C-E47C20982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641321"/>
              </p:ext>
            </p:extLst>
          </p:nvPr>
        </p:nvGraphicFramePr>
        <p:xfrm>
          <a:off x="6853445" y="2315403"/>
          <a:ext cx="5124450" cy="318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496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75B1-84DC-174C-B3C8-F1170C9E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6B75-8A04-DB4C-AC4B-FFB94CE49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flux is a conserved quantity, described by Fourier’s first and second laws: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3CE65-3CD4-C54E-A87A-53AB089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22BA-EAB3-1A43-B6AC-38DE5AF5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2709518"/>
            <a:ext cx="2298700" cy="104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DA65B-49BA-F848-9955-099CE81D41B0}"/>
              </a:ext>
            </a:extLst>
          </p:cNvPr>
          <p:cNvSpPr txBox="1"/>
          <p:nvPr/>
        </p:nvSpPr>
        <p:spPr>
          <a:xfrm>
            <a:off x="8062153" y="2951634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953D6-9BC7-6C48-9F69-D3CAD12E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4708657"/>
            <a:ext cx="1333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6217-57AF-B146-AC69-7E4637C4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FB88-3520-B04C-9C48-F69FC38EA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boundary conditions T1 and T2 and a thickness 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assumes a spatially constant thermal conductivity</a:t>
            </a:r>
          </a:p>
          <a:p>
            <a:r>
              <a:rPr lang="en-US" dirty="0"/>
              <a:t>Our thin slab assumption sets the thermal conductivity to a single value in the gap and cladding</a:t>
            </a:r>
          </a:p>
          <a:p>
            <a:r>
              <a:rPr lang="en-US" dirty="0"/>
              <a:t>We know that thermal conductivity is a function of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8B4B-B211-7C4A-93A1-5C628359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9890D-471D-0E4D-BF51-EAFF667B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71" y="2798142"/>
            <a:ext cx="19050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3401-E981-9145-B895-D6514D59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92" y="5351465"/>
            <a:ext cx="3949700" cy="77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/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blipFill>
                <a:blip r:embed="rId4"/>
                <a:stretch>
                  <a:fillRect l="-4211" t="-2000" r="-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BFC14CC-4AEF-BC45-84B6-67675BC21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05" y="2615340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33661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1666</Words>
  <Application>Microsoft Macintosh PowerPoint</Application>
  <PresentationFormat>Widescreen</PresentationFormat>
  <Paragraphs>284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Fuel Performance</vt:lpstr>
      <vt:lpstr>Last Time</vt:lpstr>
      <vt:lpstr>Review of Assumptions</vt:lpstr>
      <vt:lpstr>Clarifications</vt:lpstr>
      <vt:lpstr>Clarifications</vt:lpstr>
      <vt:lpstr>Numerical time integration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Example Problem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  <vt:lpstr>Time Integration From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W. Beeler</cp:lastModifiedBy>
  <cp:revision>59</cp:revision>
  <dcterms:created xsi:type="dcterms:W3CDTF">2020-01-20T18:37:19Z</dcterms:created>
  <dcterms:modified xsi:type="dcterms:W3CDTF">2023-01-12T14:30:59Z</dcterms:modified>
</cp:coreProperties>
</file>